
<file path=[Content_Types].xml><?xml version="1.0" encoding="utf-8"?>
<Types xmlns="http://schemas.openxmlformats.org/package/2006/content-types">
  <Override PartName="/word/media/hdphoto1.wdp" ContentType="image/vnd.ms-photo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embeddings/oleObject1.docx" ContentType="application/vnd.openxmlformats-officedocument.wordprocessingml.document"/>
  <Override PartName="/ppt/media/image1.emf" ContentType="image/x-emf"/>
  <Override PartName="/ppt/media/image6.png" ContentType="image/png"/>
  <Override PartName="/ppt/media/image5.png" ContentType="image/png"/>
  <Override PartName="/ppt/media/image3.png" ContentType="image/png"/>
  <Override PartName="/ppt/media/image1.png" ContentType="image/png"/>
  <Override PartName="/ppt/media/image8.png" ContentType="image/png"/>
  <Override PartName="/ppt/media/image14.jpeg" ContentType="image/jpeg"/>
  <Override PartName="/ppt/media/image11.jpeg" ContentType="image/jpeg"/>
  <Override PartName="/ppt/media/image13.jpeg" ContentType="image/jpe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5.png" ContentType="image/png"/>
  <Override PartName="/ppt/media/image2.jpeg" ContentType="image/jpeg"/>
  <Override PartName="/ppt/media/image7.jpeg" ContentType="image/jpeg"/>
  <Override PartName="/ppt/media/image9.jpeg" ContentType="image/jpeg"/>
  <Override PartName="/ppt/media/image12.png" ContentType="image/png"/>
  <Override PartName="/ppt/media/image10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6" descr=""/>
          <p:cNvPicPr/>
          <p:nvPr/>
        </p:nvPicPr>
        <p:blipFill>
          <a:blip r:embed="rId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-15840" y="0"/>
            <a:ext cx="11683440" cy="6587640"/>
          </a:xfrm>
          <a:custGeom>
            <a:avLst/>
            <a:gdLst/>
            <a:ah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  <a:effectLst>
            <a:outerShdw algn="tl" blurRad="101600" dir="4380000" dist="152400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5"/>
          <p:cNvSpPr/>
          <p:nvPr/>
        </p:nvSpPr>
        <p:spPr>
          <a:xfrm>
            <a:off x="0" y="4282200"/>
            <a:ext cx="11328840" cy="2028600"/>
          </a:xfrm>
          <a:custGeom>
            <a:avLst/>
            <a:gdLst/>
            <a:ah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6"/>
          <p:cNvSpPr/>
          <p:nvPr/>
        </p:nvSpPr>
        <p:spPr>
          <a:xfrm>
            <a:off x="0" y="0"/>
            <a:ext cx="8719200" cy="456480"/>
          </a:xfrm>
          <a:custGeom>
            <a:avLst/>
            <a:gdLst/>
            <a:ah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7"/>
          <p:cNvSpPr/>
          <p:nvPr/>
        </p:nvSpPr>
        <p:spPr>
          <a:xfrm rot="21420000">
            <a:off x="-161640" y="293040"/>
            <a:ext cx="11366640" cy="5751360"/>
          </a:xfrm>
          <a:custGeom>
            <a:avLst/>
            <a:gdLst/>
            <a:ah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 rot="21420000">
            <a:off x="891000" y="662400"/>
            <a:ext cx="9754920" cy="276624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latin typeface="Impact"/>
              </a:rPr>
              <a:t>Haga clic para modificar el estilo de título del patrón</a:t>
            </a:r>
            <a:endParaRPr b="0" lang="en-US" sz="80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" name="PlaceHolder 9"/>
          <p:cNvSpPr>
            <a:spLocks noGrp="1"/>
          </p:cNvSpPr>
          <p:nvPr>
            <p:ph type="dt"/>
          </p:nvPr>
        </p:nvSpPr>
        <p:spPr>
          <a:xfrm rot="21420000">
            <a:off x="4948200" y="4578480"/>
            <a:ext cx="6143400" cy="1162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B35B4A91-8ABE-4D30-A81B-035D88CB89D7}" type="datetime">
              <a:rPr b="0" lang="es-MX" sz="5400" spc="-1" strike="noStrike" cap="all">
                <a:solidFill>
                  <a:srgbClr val="acc7e2"/>
                </a:solidFill>
                <a:latin typeface="Impact"/>
              </a:rPr>
              <a:t>4/12/17</a:t>
            </a:fld>
            <a:endParaRPr b="0" lang="es-MX" sz="5400" spc="-1" strike="noStrike">
              <a:latin typeface="Times New Roman"/>
            </a:endParaRPr>
          </a:p>
        </p:txBody>
      </p:sp>
      <p:sp>
        <p:nvSpPr>
          <p:cNvPr id="11" name="PlaceHolder 10"/>
          <p:cNvSpPr>
            <a:spLocks noGrp="1"/>
          </p:cNvSpPr>
          <p:nvPr>
            <p:ph type="ftr"/>
          </p:nvPr>
        </p:nvSpPr>
        <p:spPr>
          <a:xfrm rot="21420000">
            <a:off x="9000" y="3446640"/>
            <a:ext cx="4050360" cy="4069080"/>
          </a:xfrm>
          <a:prstGeom prst="rect">
            <a:avLst/>
          </a:prstGeom>
        </p:spPr>
        <p:txBody>
          <a:bodyPr anchor="ctr"/>
          <a:p>
            <a:endParaRPr b="0" lang="es-MX" sz="2400" spc="-1" strike="noStrike">
              <a:latin typeface="Times New Roman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sldNum"/>
          </p:nvPr>
        </p:nvSpPr>
        <p:spPr>
          <a:xfrm rot="21420000">
            <a:off x="9851400" y="383256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77383791-0DBA-42AC-B312-4C509DFB32E7}" type="slidenum">
              <a:rPr b="0" lang="es-MX" sz="2400" spc="-1" strike="noStrike" cap="all">
                <a:solidFill>
                  <a:srgbClr val="8c8c8c"/>
                </a:solidFill>
                <a:latin typeface="Impact"/>
              </a:rPr>
              <a:t>&lt;número&gt;</a:t>
            </a:fld>
            <a:endParaRPr b="0" lang="es-MX" sz="2400" spc="-1" strike="noStrike">
              <a:latin typeface="Times New Roman"/>
            </a:endParaRPr>
          </a:p>
        </p:txBody>
      </p:sp>
      <p:sp>
        <p:nvSpPr>
          <p:cNvPr id="13" name="CustomShape 12"/>
          <p:cNvSpPr/>
          <p:nvPr/>
        </p:nvSpPr>
        <p:spPr>
          <a:xfrm rot="21420000">
            <a:off x="4221360" y="5111280"/>
            <a:ext cx="515160" cy="51516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Pulse para editar el formato de esquema del texto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Segundo nivel del esquema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Tercer nivel del esquema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Cuarto nivel del esquema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Quinto nivel del esquema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Sexto nivel del esquema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Séptimo nivel del esquema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Haga clic para modificar el estilo de título del patrón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Editar el estilo de texto del patrón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Segundo nivel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Tercer nivel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Cuarto nivel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Quinto nivel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FC8DEC6-FB2F-484B-BB80-B9E460254D5A}" type="datetime">
              <a:rPr b="0" lang="es-MX" sz="3200" spc="-1" strike="noStrike" cap="all">
                <a:solidFill>
                  <a:srgbClr val="75a2ce"/>
                </a:solidFill>
                <a:latin typeface="Impact"/>
              </a:rPr>
              <a:t>4/12/17</a:t>
            </a:fld>
            <a:endParaRPr b="0" lang="es-MX" sz="3200" spc="-1" strike="noStrike">
              <a:latin typeface="Times New Roman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 b="0" lang="es-MX" sz="2400" spc="-1" strike="noStrike">
              <a:latin typeface="Times New Roman"/>
            </a:endParaRPr>
          </a:p>
        </p:txBody>
      </p:sp>
      <p:sp>
        <p:nvSpPr>
          <p:cNvPr id="59" name="PlaceHolder 8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7C2C010E-7415-4B11-B986-F3A86B0FD71E}" type="slidenum">
              <a:rPr b="0" lang="es-MX" sz="3200" spc="-1" strike="noStrike" cap="all">
                <a:solidFill>
                  <a:srgbClr val="75a2ce"/>
                </a:solidFill>
                <a:latin typeface="Impact"/>
              </a:rPr>
              <a:t>1</a:t>
            </a:fld>
            <a:endParaRPr b="0" lang="es-MX" sz="3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es.wikipedia.org/wiki/Acr%C3%B3nimo" TargetMode="External"/><Relationship Id="rId2" Type="http://schemas.openxmlformats.org/officeDocument/2006/relationships/hyperlink" Target="https://es.wikipedia.org/wiki/UNIX" TargetMode="External"/><Relationship Id="rId3" Type="http://schemas.openxmlformats.org/officeDocument/2006/relationships/hyperlink" Target="https://es.wikipedia.org/wiki/Application_Programming_Interface" TargetMode="External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://isa.umh.es/asignaturas/sitr/TraspSITR_RelojesPOSIX.pdf" TargetMode="External"/><Relationship Id="rId2" Type="http://schemas.openxmlformats.org/officeDocument/2006/relationships/hyperlink" Target="http://isa.umh.es/asignaturas/sitr/TraspSITR_RelojesPOSIX.pdf" TargetMode="External"/><Relationship Id="rId3" Type="http://schemas.openxmlformats.org/officeDocument/2006/relationships/hyperlink" Target="https://www.ctr.unican.es/publications/mgh-1993b.pdf" TargetMode="External"/><Relationship Id="rId4" Type="http://schemas.openxmlformats.org/officeDocument/2006/relationships/hyperlink" Target="https://www.ctr.unican.es/publications/mgh-1993b.pdf" TargetMode="External"/><Relationship Id="rId5" Type="http://schemas.openxmlformats.org/officeDocument/2006/relationships/hyperlink" Target="http://manpages.ubuntu.com/manpages/trusty/es/man8/hwclock.8.html#contenttoc6" TargetMode="External"/><Relationship Id="rId6" Type="http://schemas.openxmlformats.org/officeDocument/2006/relationships/hyperlink" Target="http://manpages.ubuntu.com/manpages/trusty/es/man8/hwclock.8.html#contenttoc6" TargetMode="External"/><Relationship Id="rId7" Type="http://schemas.openxmlformats.org/officeDocument/2006/relationships/hyperlink" Target="https://latam.casadellibro.com/libros-ebooks/andrew-s-tanenbaum/78067" TargetMode="External"/><Relationship Id="rId8" Type="http://schemas.openxmlformats.org/officeDocument/2006/relationships/hyperlink" Target="https://latam.casadellibro.com/libros-ebooks/andrew-s-tanenbaum/78067" TargetMode="External"/><Relationship Id="rId9" Type="http://schemas.openxmlformats.org/officeDocument/2006/relationships/hyperlink" Target="https://latam.casadellibro.com/libros-ebooks/andrew-s-tanenbaum/78067" TargetMode="External"/><Relationship Id="rId10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microsoft.com/office/2007/relationships/hdphoto" Target="media/hdphoto1.wdp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 rot="21420000">
            <a:off x="891000" y="662400"/>
            <a:ext cx="9754920" cy="2766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latin typeface="Impact"/>
              </a:rPr>
              <a:t>Reloj</a:t>
            </a:r>
            <a:endParaRPr b="0" lang="en-US" sz="80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7" name="TextShape 2"/>
          <p:cNvSpPr txBox="1"/>
          <p:nvPr/>
        </p:nvSpPr>
        <p:spPr>
          <a:xfrm rot="21420000">
            <a:off x="982800" y="3504960"/>
            <a:ext cx="9754920" cy="550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Relojes posix</a:t>
            </a:r>
            <a:br/>
            <a:r>
              <a:rPr b="1" lang="en-US" sz="1800" spc="-1" strike="noStrike" cap="all">
                <a:solidFill>
                  <a:srgbClr val="75a2ce"/>
                </a:solidFill>
                <a:latin typeface="Impact"/>
              </a:rPr>
              <a:t>POSIX</a:t>
            </a: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 </a:t>
            </a:r>
            <a:r>
              <a:rPr b="0" lang="en-US" sz="1600" spc="-1" strike="noStrike" cap="all">
                <a:solidFill>
                  <a:srgbClr val="75a2ce"/>
                </a:solidFill>
                <a:latin typeface="Impact"/>
              </a:rPr>
              <a:t>es el </a:t>
            </a:r>
            <a:r>
              <a:rPr b="0" lang="en-US" sz="1600" spc="-1" strike="noStrike" u="sng" cap="all">
                <a:solidFill>
                  <a:srgbClr val="84b8eb"/>
                </a:solidFill>
                <a:uFillTx/>
                <a:latin typeface="Impact"/>
                <a:hlinkClick r:id="rId1"/>
              </a:rPr>
              <a:t>acrónimo</a:t>
            </a:r>
            <a:r>
              <a:rPr b="0" lang="en-US" sz="1600" spc="-1" strike="noStrike" cap="all">
                <a:solidFill>
                  <a:srgbClr val="75a2ce"/>
                </a:solidFill>
                <a:latin typeface="Impact"/>
              </a:rPr>
              <a:t> de </a:t>
            </a:r>
            <a:r>
              <a:rPr b="1" lang="en-US" sz="1600" spc="-1" strike="noStrike" cap="all">
                <a:solidFill>
                  <a:srgbClr val="75a2ce"/>
                </a:solidFill>
                <a:latin typeface="Impact"/>
              </a:rPr>
              <a:t>P</a:t>
            </a:r>
            <a:r>
              <a:rPr b="0" lang="en-US" sz="1600" spc="-1" strike="noStrike" cap="all">
                <a:solidFill>
                  <a:srgbClr val="75a2ce"/>
                </a:solidFill>
                <a:latin typeface="Impact"/>
              </a:rPr>
              <a:t>ortable </a:t>
            </a:r>
            <a:r>
              <a:rPr b="1" lang="en-US" sz="1600" spc="-1" strike="noStrike" cap="all">
                <a:solidFill>
                  <a:srgbClr val="75a2ce"/>
                </a:solidFill>
                <a:latin typeface="Impact"/>
              </a:rPr>
              <a:t>O</a:t>
            </a:r>
            <a:r>
              <a:rPr b="0" lang="en-US" sz="1600" spc="-1" strike="noStrike" cap="all">
                <a:solidFill>
                  <a:srgbClr val="75a2ce"/>
                </a:solidFill>
                <a:latin typeface="Impact"/>
              </a:rPr>
              <a:t>perating </a:t>
            </a:r>
            <a:r>
              <a:rPr b="1" lang="en-US" sz="1600" spc="-1" strike="noStrike" cap="all">
                <a:solidFill>
                  <a:srgbClr val="75a2ce"/>
                </a:solidFill>
                <a:latin typeface="Impact"/>
              </a:rPr>
              <a:t>S</a:t>
            </a:r>
            <a:r>
              <a:rPr b="0" lang="en-US" sz="1600" spc="-1" strike="noStrike" cap="all">
                <a:solidFill>
                  <a:srgbClr val="75a2ce"/>
                </a:solidFill>
                <a:latin typeface="Impact"/>
              </a:rPr>
              <a:t>ystem </a:t>
            </a:r>
            <a:r>
              <a:rPr b="1" lang="en-US" sz="1600" spc="-1" strike="noStrike" cap="all">
                <a:solidFill>
                  <a:srgbClr val="75a2ce"/>
                </a:solidFill>
                <a:latin typeface="Impact"/>
              </a:rPr>
              <a:t>I</a:t>
            </a:r>
            <a:r>
              <a:rPr b="0" lang="en-US" sz="1600" spc="-1" strike="noStrike" cap="all">
                <a:solidFill>
                  <a:srgbClr val="75a2ce"/>
                </a:solidFill>
                <a:latin typeface="Impact"/>
              </a:rPr>
              <a:t>nterface, y </a:t>
            </a:r>
            <a:r>
              <a:rPr b="1" lang="en-US" sz="1600" spc="-1" strike="noStrike" cap="all">
                <a:solidFill>
                  <a:srgbClr val="75a2ce"/>
                </a:solidFill>
                <a:latin typeface="Impact"/>
              </a:rPr>
              <a:t>X</a:t>
            </a:r>
            <a:r>
              <a:rPr b="0" lang="en-US" sz="1600" spc="-1" strike="noStrike" cap="all">
                <a:solidFill>
                  <a:srgbClr val="75a2ce"/>
                </a:solidFill>
                <a:latin typeface="Impact"/>
              </a:rPr>
              <a:t> viene de </a:t>
            </a:r>
            <a:r>
              <a:rPr b="0" lang="en-US" sz="1600" spc="-1" strike="noStrike" u="sng" cap="all">
                <a:solidFill>
                  <a:srgbClr val="84b8eb"/>
                </a:solidFill>
                <a:uFillTx/>
                <a:latin typeface="Impact"/>
                <a:hlinkClick r:id="rId2"/>
              </a:rPr>
              <a:t>UNIX</a:t>
            </a:r>
            <a:r>
              <a:rPr b="0" lang="en-US" sz="1600" spc="-1" strike="noStrike" cap="all">
                <a:solidFill>
                  <a:srgbClr val="75a2ce"/>
                </a:solidFill>
                <a:latin typeface="Impact"/>
              </a:rPr>
              <a:t> como seña de identidad de la </a:t>
            </a:r>
            <a:r>
              <a:rPr b="0" lang="en-US" sz="1600" spc="-1" strike="noStrike" u="sng" cap="all">
                <a:solidFill>
                  <a:srgbClr val="84b8eb"/>
                </a:solidFill>
                <a:uFillTx/>
                <a:latin typeface="Impact"/>
                <a:hlinkClick r:id="rId3"/>
              </a:rPr>
              <a:t>API</a:t>
            </a:r>
            <a:r>
              <a:rPr b="0" lang="en-US" sz="1600" spc="-1" strike="noStrike" cap="all">
                <a:solidFill>
                  <a:srgbClr val="75a2ce"/>
                </a:solidFill>
                <a:latin typeface="Impact"/>
              </a:rPr>
              <a:t>.</a:t>
            </a:r>
            <a:endParaRPr b="0" lang="en-US" sz="1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Medir el tiempo de ejecución y el uso de CPU de una tarea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Retrasar la ejecución de una tarea durante un tiempo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Establecer límites temporales para que ocurra un suceso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Establecer relojes temporizados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57280" y="1892880"/>
            <a:ext cx="5602680" cy="240588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TextShape 2"/>
          <p:cNvSpPr txBox="1"/>
          <p:nvPr/>
        </p:nvSpPr>
        <p:spPr>
          <a:xfrm>
            <a:off x="685800" y="433080"/>
            <a:ext cx="10394280" cy="44920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Reloj Calendario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Proporciona valores de tiempo con resolución de 1s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Reloj de Tiempo Real Sytem V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La resolución de la representación es de 1 microsegundos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Reloj de Tiempo Real: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Se pueden definir distintos relojes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Por lo menos debe haber uno denominado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CLOCK_REALTIME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La resolución de la representación es de 1ns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La granularidad depende de la implementación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Medida de recursos/tiempo de procesamiento.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685800" y="853560"/>
            <a:ext cx="10394280" cy="4520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El tiempo se representa mediante el la estructura timespec (&lt;time.h&gt;):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El tipo clockid_t (entero) sirve para identificar los diferentes relojes.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Por lo menos debe estar definido un reloj que abarca a todo el  sistema que se identifica como CLOCK_REALTIME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La resolución máxima del reloj suele ser de 20 ms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Puede haber otros relojes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24" name="Imagen 4" descr=""/>
          <p:cNvPicPr/>
          <p:nvPr/>
        </p:nvPicPr>
        <p:blipFill>
          <a:blip r:embed="rId1"/>
          <a:srcRect l="33811" t="32052" r="30543" b="52500"/>
          <a:stretch/>
        </p:blipFill>
        <p:spPr>
          <a:xfrm>
            <a:off x="916560" y="1392840"/>
            <a:ext cx="3907440" cy="11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685800" y="1062360"/>
            <a:ext cx="10394280" cy="4311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Leer el tiempo actual para el reloj clockid: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int clock_gettime (clockid_t clockid, struct timespec *tp);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 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Poner en hora el reloj clockid 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int clock_settime (clockid_t clockid, const struct timespec *tp);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• 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Obtiene la resolución del reloj: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int clock_getres (clockid_t clockid, struct timespec *res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FUNCIONES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27" name="Marcador de contenido 3" descr=""/>
          <p:cNvPicPr/>
          <p:nvPr/>
        </p:nvPicPr>
        <p:blipFill>
          <a:blip r:embed="rId1"/>
          <a:srcRect l="22693" t="37344" r="25673" b="10317"/>
          <a:stretch/>
        </p:blipFill>
        <p:spPr>
          <a:xfrm>
            <a:off x="1965960" y="1698480"/>
            <a:ext cx="7696800" cy="438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29" name="Marcador de contenido 3" descr=""/>
          <p:cNvPicPr/>
          <p:nvPr/>
        </p:nvPicPr>
        <p:blipFill>
          <a:blip r:embed="rId1"/>
          <a:srcRect l="24913" t="31822" r="25526" b="12948"/>
          <a:stretch/>
        </p:blipFill>
        <p:spPr>
          <a:xfrm>
            <a:off x="1384560" y="574920"/>
            <a:ext cx="7532640" cy="472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Bibliografía 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1"/>
              </a:rPr>
              <a:t>http://</a:t>
            </a: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2"/>
              </a:rPr>
              <a:t>isa.umh.es/asignaturas/sitr/TraspSITR_RelojesPOSIX.pdf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3"/>
              </a:rPr>
              <a:t>https://</a:t>
            </a: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4"/>
              </a:rPr>
              <a:t>www.ctr.unican.es/publications/mgh-1993b.pdf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5"/>
              </a:rPr>
              <a:t>http://</a:t>
            </a:r>
            <a:r>
              <a:rPr b="0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6"/>
              </a:rPr>
              <a:t>manpages.ubuntu.com/manpages/trusty/es/man8/hwclock.8.html#contenttoc6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SISTEMAS OPERATIVOS MODERNOS (3ª ED.),</a:t>
            </a:r>
            <a:r>
              <a:rPr b="1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7"/>
              </a:rPr>
              <a:t>ANDREW </a:t>
            </a:r>
            <a:r>
              <a:rPr b="1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8"/>
              </a:rPr>
              <a:t>S. </a:t>
            </a:r>
            <a:r>
              <a:rPr b="1" lang="en-US" sz="2000" spc="-1" strike="noStrike" u="sng" cap="all">
                <a:solidFill>
                  <a:srgbClr val="3289dd"/>
                </a:solidFill>
                <a:uFillTx/>
                <a:latin typeface="Impact"/>
                <a:hlinkClick r:id="rId9"/>
              </a:rPr>
              <a:t>TANENBAUM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, 2009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br/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Impact"/>
              </a:rPr>
              <a:t>Repositorios</a:t>
            </a:r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graphicFrame>
        <p:nvGraphicFramePr>
          <p:cNvPr id="133" name="Object 2"/>
          <p:cNvGraphicFramePr/>
          <p:nvPr/>
        </p:nvGraphicFramePr>
        <p:xfrm>
          <a:off x="685800" y="2063520"/>
          <a:ext cx="10394280" cy="33109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34" name="Object 1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685800" y="2063520"/>
                    <a:ext cx="10394280" cy="33109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 algn="just">
              <a:lnSpc>
                <a:spcPct val="10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Todos los computadores disponen de un reloj (timer) que se utiliza para tareas de planificación, para obtener la fecha y hora del sistema, para producir interrupciones periódicas y otras tareas dentro del sistema.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00" name="Picture 2" descr=""/>
          <p:cNvPicPr/>
          <p:nvPr/>
        </p:nvPicPr>
        <p:blipFill>
          <a:blip r:embed="rId1"/>
          <a:stretch/>
        </p:blipFill>
        <p:spPr>
          <a:xfrm>
            <a:off x="9590040" y="3748680"/>
            <a:ext cx="1490040" cy="185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 algn="just">
              <a:lnSpc>
                <a:spcPct val="10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La comunicación entre el computador y el controlador del reloj se realiza a través de varias direcciones de E/S; algunas de ellas se utilizan para acceder a los registros internos del controlador, estableciendo de esta forma el modo de operación del controlador; otras se utilizan para obtener el valor de los contadores de controlador, que están almacenados en registros.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85800" y="994680"/>
            <a:ext cx="10394280" cy="4379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u="sng" cap="all">
                <a:solidFill>
                  <a:srgbClr val="000000"/>
                </a:solidFill>
                <a:uFillTx/>
                <a:latin typeface="Impact"/>
              </a:rPr>
              <a:t>Las tareas exactas que este realiza varían con los distintos sistemas operativos, pero por lo regular incluyen la mayoría de las siguientes: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Mantener la hora del día.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Evitar que se ejecuten los procesos durante mas tiempo del debido.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Contabilizar el consumo de cpu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Procesar la llamada al sistema alarm emitida por procesos de usuarios.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Proporcionar temporizadores de vigilancia a ciertas partes del sistema.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Realizar perfiles, supervisión y recolección de datos estadísticos.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Reloj del sistema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just"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Es un circuito integrado que genera una cantidad de pulsos constante por segundo. 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algn="just">
              <a:lnSpc>
                <a:spcPct val="100000"/>
              </a:lnSpc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algn="just"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El reloj marca la velocidad de proceso de la computadora generando una señal periódica que es utilizada por todos los componentes del sistema informático para sincronizar y coordinar las actividades operativas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06" name="Imagen 3" descr=""/>
          <p:cNvPicPr/>
          <p:nvPr/>
        </p:nvPicPr>
        <p:blipFill>
          <a:blip r:embed="rId1"/>
          <a:stretch/>
        </p:blipFill>
        <p:spPr>
          <a:xfrm>
            <a:off x="6127200" y="2063520"/>
            <a:ext cx="5140080" cy="268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El integrado lleva un contador que se incrementa cada segundo, el inicio de la cuenta es desde las 00:00:00 horas del 1 de Enero de 1970. 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Un dato curioso es que viernes 13 de Febrero del 2009 a las 23:31:30 hora UTC llego a la siguiente expresión: 1234567890.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rtc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Miden el tiempo independientemente del sistema principal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Contabilizar el uso CPU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Precisión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Libera trabajo del CPU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Bajo consumo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Bajo costo 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11" name="Picture 2" descr=""/>
          <p:cNvPicPr/>
          <p:nvPr/>
        </p:nvPicPr>
        <p:blipFill>
          <a:blip r:embed="rId1"/>
          <a:srcRect l="4913" t="5191" r="4346" b="6887"/>
          <a:stretch/>
        </p:blipFill>
        <p:spPr>
          <a:xfrm>
            <a:off x="6091920" y="1585080"/>
            <a:ext cx="3975480" cy="2551680"/>
          </a:xfrm>
          <a:prstGeom prst="rect">
            <a:avLst/>
          </a:prstGeom>
          <a:ln>
            <a:noFill/>
          </a:ln>
        </p:spPr>
      </p:pic>
      <p:pic>
        <p:nvPicPr>
          <p:cNvPr id="112" name="Imagen 4" descr=""/>
          <p:cNvPicPr/>
          <p:nvPr/>
        </p:nvPicPr>
        <p:blipFill>
          <a:blip r:embed="rId2"/>
          <a:stretch/>
        </p:blipFill>
        <p:spPr>
          <a:xfrm>
            <a:off x="9228600" y="37080"/>
            <a:ext cx="2466720" cy="1847520"/>
          </a:xfrm>
          <a:prstGeom prst="rect">
            <a:avLst/>
          </a:prstGeom>
          <a:ln>
            <a:noFill/>
          </a:ln>
        </p:spPr>
      </p:pic>
      <p:pic>
        <p:nvPicPr>
          <p:cNvPr id="113" name="Picture 8" descr=""/>
          <p:cNvPicPr/>
          <p:nvPr/>
        </p:nvPicPr>
        <p:blipFill>
          <a:blip r:embed="rId3"/>
          <a:srcRect l="20604" t="1955" r="16360" b="5075"/>
          <a:stretch/>
        </p:blipFill>
        <p:spPr>
          <a:xfrm>
            <a:off x="5230800" y="2551320"/>
            <a:ext cx="1582920" cy="2334960"/>
          </a:xfrm>
          <a:prstGeom prst="rect">
            <a:avLst/>
          </a:prstGeom>
          <a:ln>
            <a:noFill/>
          </a:ln>
        </p:spPr>
      </p:pic>
      <p:pic>
        <p:nvPicPr>
          <p:cNvPr id="114" name="Picture 10" descr=""/>
          <p:cNvPicPr/>
          <p:nvPr/>
        </p:nvPicPr>
        <p:blipFill>
          <a:blip r:embed="rId4"/>
          <a:srcRect l="13822" t="9541" r="12904" b="13331"/>
          <a:stretch/>
        </p:blipFill>
        <p:spPr>
          <a:xfrm>
            <a:off x="9651960" y="3535560"/>
            <a:ext cx="1911600" cy="201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Marcador de contenido 3" descr=""/>
          <p:cNvPicPr/>
          <p:nvPr/>
        </p:nvPicPr>
        <p:blipFill>
          <a:blip r:embed="rId1"/>
          <a:srcRect l="14429" t="31196" r="6646" b="27544"/>
          <a:stretch/>
        </p:blipFill>
        <p:spPr>
          <a:xfrm>
            <a:off x="705240" y="2433960"/>
            <a:ext cx="10268280" cy="301716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705240" y="695520"/>
            <a:ext cx="60955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000000"/>
                </a:solidFill>
                <a:latin typeface="Impact"/>
              </a:rPr>
              <a:t>La mayoría de los RTC usan :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000000"/>
                </a:solidFill>
                <a:latin typeface="Impact"/>
              </a:rPr>
              <a:t>Oscilador de cristal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000000"/>
                </a:solidFill>
                <a:latin typeface="Impact"/>
              </a:rPr>
              <a:t>Un contador</a:t>
            </a:r>
            <a:br/>
            <a:r>
              <a:rPr b="0" lang="es-MX" sz="1800" spc="-1" strike="noStrike">
                <a:solidFill>
                  <a:srgbClr val="000000"/>
                </a:solidFill>
                <a:latin typeface="Impact"/>
              </a:rPr>
              <a:t>Registro contenedor</a:t>
            </a:r>
            <a:endParaRPr b="0" lang="es-MX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Diagrama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18" name="Marcador de contenido 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5771" t="11470" r="68039" b="50000"/>
          <a:stretch/>
        </p:blipFill>
        <p:spPr>
          <a:xfrm>
            <a:off x="3813480" y="1726560"/>
            <a:ext cx="4563720" cy="377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662</TotalTime>
  <Application>LibreOffice/5.4.1.2$Linux_X86_64 LibreOffice_project/40m0$Build-2</Application>
  <Words>556</Words>
  <Paragraphs>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2017-12-03T19:41:40Z</dcterms:created>
  <dc:creator>Ricardo Cervantes Romero</dc:creator>
  <dc:description/>
  <dc:language>es-MX</dc:language>
  <cp:lastModifiedBy/>
  <dcterms:modified xsi:type="dcterms:W3CDTF">2017-12-04T14:02:50Z</dcterms:modified>
  <cp:revision>22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